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9"/>
  </p:notesMasterIdLst>
  <p:sldIdLst>
    <p:sldId id="257" r:id="rId2"/>
    <p:sldId id="270" r:id="rId3"/>
    <p:sldId id="269" r:id="rId4"/>
    <p:sldId id="268" r:id="rId5"/>
    <p:sldId id="271" r:id="rId6"/>
    <p:sldId id="258" r:id="rId7"/>
    <p:sldId id="267" r:id="rId8"/>
  </p:sldIdLst>
  <p:sldSz cx="9144000" cy="5143500" type="screen16x9"/>
  <p:notesSz cx="6858000" cy="9144000"/>
  <p:embeddedFontLst>
    <p:embeddedFont>
      <p:font typeface="Raleway" charset="0"/>
      <p:regular r:id="rId10"/>
      <p:bold r:id="rId11"/>
      <p:italic r:id="rId12"/>
      <p:boldItalic r:id="rId13"/>
    </p:embeddedFont>
    <p:embeddedFont>
      <p:font typeface="Lato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70" d="100"/>
          <a:sy n="170" d="100"/>
        </p:scale>
        <p:origin x="-317" y="-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51329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00995323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00995323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30" name="Google Shape;30;p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28" name="Google Shape;128;p12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35" name="Google Shape;135;p1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46" name="Google Shape;146;p1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52" name="Google Shape;152;p1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保密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针</a:t>
            </a:r>
            <a:r>
              <a:rPr lang="zh-HK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对公司名称</a:t>
            </a: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自定义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版本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68" name="Google Shape;168;p1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40" name="Google Shape;40;p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52" name="Google Shape;52;p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59" name="Google Shape;59;p6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8" name="Google Shape;68;p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82" name="Google Shape;82;p8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93" name="Google Shape;93;p9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05" name="Google Shape;105;p10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15" name="Google Shape;115;p11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body" idx="4294967295"/>
          </p:nvPr>
        </p:nvSpPr>
        <p:spPr>
          <a:xfrm>
            <a:off x="729450" y="1369225"/>
            <a:ext cx="7010100" cy="30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rgbClr val="000000"/>
              </a:buClr>
              <a:buSzPts val="1100"/>
              <a:buNone/>
            </a:pPr>
            <a:r>
              <a:rPr lang="en-US" altLang="zh-HK" sz="2000" dirty="0">
                <a:solidFill>
                  <a:srgbClr val="FFFFFF"/>
                </a:solidFill>
              </a:rPr>
              <a:t>Encoding Crowd Interaction with Deep </a:t>
            </a:r>
            <a:r>
              <a:rPr lang="en-US" altLang="zh-HK" sz="2000" dirty="0" smtClean="0">
                <a:solidFill>
                  <a:srgbClr val="FFFFFF"/>
                </a:solidFill>
              </a:rPr>
              <a:t>Neural Network for    Pedestrian Trajectory  Prediction </a:t>
            </a:r>
            <a:r>
              <a:rPr lang="zh-HK" sz="2000" dirty="0" smtClean="0">
                <a:solidFill>
                  <a:srgbClr val="FFFFFF"/>
                </a:solidFill>
              </a:rPr>
              <a:t>(</a:t>
            </a:r>
            <a:r>
              <a:rPr lang="en-US" altLang="zh-HK" sz="2000" dirty="0" smtClean="0">
                <a:solidFill>
                  <a:srgbClr val="FFFFFF"/>
                </a:solidFill>
              </a:rPr>
              <a:t>CVPR</a:t>
            </a:r>
            <a:r>
              <a:rPr lang="zh-HK" sz="2000" dirty="0" smtClean="0">
                <a:solidFill>
                  <a:srgbClr val="FFFFFF"/>
                </a:solidFill>
              </a:rPr>
              <a:t>2018)</a:t>
            </a:r>
            <a:endParaRPr sz="2000" dirty="0" smtClean="0">
              <a:solidFill>
                <a:srgbClr val="FFFFFF"/>
              </a:solidFill>
            </a:endParaRPr>
          </a:p>
          <a:p>
            <a:pPr marL="0" lvl="0" indent="0" algn="ctr">
              <a:spcBef>
                <a:spcPts val="1600"/>
              </a:spcBef>
              <a:buNone/>
            </a:pPr>
            <a:r>
              <a:rPr lang="en-US" altLang="zh-HK" sz="1400" dirty="0" err="1">
                <a:solidFill>
                  <a:srgbClr val="FFFFFF"/>
                </a:solidFill>
              </a:rPr>
              <a:t>Yanyu</a:t>
            </a:r>
            <a:r>
              <a:rPr lang="en-US" altLang="zh-HK" sz="1400" dirty="0">
                <a:solidFill>
                  <a:srgbClr val="FFFFFF"/>
                </a:solidFill>
              </a:rPr>
              <a:t> </a:t>
            </a:r>
            <a:r>
              <a:rPr lang="en-US" altLang="zh-HK" sz="1400" dirty="0" err="1">
                <a:solidFill>
                  <a:srgbClr val="FFFFFF"/>
                </a:solidFill>
              </a:rPr>
              <a:t>Xu</a:t>
            </a:r>
            <a:r>
              <a:rPr lang="zh-HK" sz="1400" dirty="0" smtClean="0">
                <a:solidFill>
                  <a:srgbClr val="FFFFFF"/>
                </a:solidFill>
              </a:rPr>
              <a:t>, </a:t>
            </a:r>
            <a:r>
              <a:rPr lang="en-US" altLang="zh-HK" sz="1400" dirty="0" smtClean="0">
                <a:solidFill>
                  <a:srgbClr val="FFFFFF"/>
                </a:solidFill>
              </a:rPr>
              <a:t> </a:t>
            </a:r>
            <a:r>
              <a:rPr lang="en-US" altLang="zh-HK" sz="1400" dirty="0" err="1" smtClean="0">
                <a:solidFill>
                  <a:srgbClr val="FFFFFF"/>
                </a:solidFill>
              </a:rPr>
              <a:t>Zhixin</a:t>
            </a:r>
            <a:r>
              <a:rPr lang="en-US" altLang="zh-HK" sz="1400" dirty="0" smtClean="0">
                <a:solidFill>
                  <a:srgbClr val="FFFFFF"/>
                </a:solidFill>
              </a:rPr>
              <a:t> </a:t>
            </a:r>
            <a:r>
              <a:rPr lang="en-US" altLang="zh-HK" sz="1400" dirty="0" err="1">
                <a:solidFill>
                  <a:srgbClr val="FFFFFF"/>
                </a:solidFill>
              </a:rPr>
              <a:t>Piao</a:t>
            </a:r>
            <a:r>
              <a:rPr lang="zh-HK" sz="1400" dirty="0" smtClean="0">
                <a:solidFill>
                  <a:srgbClr val="FFFFFF"/>
                </a:solidFill>
              </a:rPr>
              <a:t>, </a:t>
            </a:r>
            <a:r>
              <a:rPr lang="en-US" altLang="zh-HK" sz="1400" dirty="0" smtClean="0">
                <a:solidFill>
                  <a:srgbClr val="FFFFFF"/>
                </a:solidFill>
              </a:rPr>
              <a:t> </a:t>
            </a:r>
            <a:r>
              <a:rPr lang="en-US" altLang="zh-HK" sz="1400" dirty="0" err="1" smtClean="0">
                <a:solidFill>
                  <a:srgbClr val="FFFFFF"/>
                </a:solidFill>
              </a:rPr>
              <a:t>Shenghua</a:t>
            </a:r>
            <a:r>
              <a:rPr lang="en-US" altLang="zh-HK" sz="1400" dirty="0" smtClean="0">
                <a:solidFill>
                  <a:srgbClr val="FFFFFF"/>
                </a:solidFill>
              </a:rPr>
              <a:t> </a:t>
            </a:r>
            <a:r>
              <a:rPr lang="en-US" altLang="zh-HK" sz="1400" dirty="0" err="1" smtClean="0">
                <a:solidFill>
                  <a:srgbClr val="FFFFFF"/>
                </a:solidFill>
              </a:rPr>
              <a:t>Gao</a:t>
            </a:r>
            <a:endParaRPr lang="en-US" altLang="zh-HK" sz="1400" dirty="0" smtClean="0">
              <a:solidFill>
                <a:srgbClr val="FFFFFF"/>
              </a:solidFill>
            </a:endParaRPr>
          </a:p>
          <a:p>
            <a:pPr marL="0" lvl="0" indent="0" algn="ctr">
              <a:spcBef>
                <a:spcPts val="1600"/>
              </a:spcBef>
              <a:buNone/>
            </a:pPr>
            <a:r>
              <a:rPr lang="en-US" altLang="zh-HK" sz="1400" dirty="0" smtClean="0">
                <a:solidFill>
                  <a:srgbClr val="FFFFFF"/>
                </a:solidFill>
              </a:rPr>
              <a:t>Shanghai Tech </a:t>
            </a:r>
            <a:r>
              <a:rPr lang="en-US" altLang="zh-HK" sz="1400" dirty="0">
                <a:solidFill>
                  <a:srgbClr val="FFFFFF"/>
                </a:solidFill>
              </a:rPr>
              <a:t>University</a:t>
            </a:r>
            <a:endParaRPr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body" idx="4294967295"/>
          </p:nvPr>
        </p:nvSpPr>
        <p:spPr>
          <a:xfrm>
            <a:off x="729450" y="1344706"/>
            <a:ext cx="7010100" cy="3032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altLang="zh-CN" sz="1400" dirty="0" smtClean="0">
                <a:solidFill>
                  <a:srgbClr val="FFFFFF"/>
                </a:solidFill>
              </a:rPr>
              <a:t>1. </a:t>
            </a:r>
            <a:r>
              <a:rPr lang="en-US" altLang="zh-CN" sz="1400" dirty="0" smtClean="0">
                <a:solidFill>
                  <a:schemeClr val="bg1"/>
                </a:solidFill>
              </a:rPr>
              <a:t>Pedestrian </a:t>
            </a:r>
            <a:r>
              <a:rPr lang="en-US" altLang="zh-CN" sz="1400" dirty="0">
                <a:solidFill>
                  <a:schemeClr val="bg1"/>
                </a:solidFill>
              </a:rPr>
              <a:t>trajectory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predictio</a:t>
            </a:r>
            <a:r>
              <a:rPr lang="en-US" altLang="zh-CN" sz="1400" dirty="0" smtClean="0">
                <a:solidFill>
                  <a:schemeClr val="bg1"/>
                </a:solidFill>
              </a:rPr>
              <a:t> -- behavior prediction</a:t>
            </a:r>
            <a:r>
              <a:rPr lang="zh-CN" altLang="en-US" sz="1400" dirty="0" smtClean="0">
                <a:solidFill>
                  <a:schemeClr val="bg1"/>
                </a:solidFill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</a:rPr>
              <a:t>crowd motion analysis </a:t>
            </a:r>
            <a:r>
              <a:rPr lang="zh-CN" altLang="en-US" sz="1400" dirty="0" smtClean="0">
                <a:solidFill>
                  <a:schemeClr val="bg1"/>
                </a:solidFill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abnermal</a:t>
            </a:r>
            <a:r>
              <a:rPr lang="en-US" altLang="zh-CN" sz="1400" dirty="0" smtClean="0">
                <a:solidFill>
                  <a:schemeClr val="bg1"/>
                </a:solidFill>
              </a:rPr>
              <a:t> detection.</a:t>
            </a:r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altLang="zh-CN" sz="1400" dirty="0" smtClean="0">
                <a:solidFill>
                  <a:schemeClr val="bg1"/>
                </a:solidFill>
              </a:rPr>
              <a:t>2</a:t>
            </a:r>
            <a:r>
              <a:rPr lang="en-US" altLang="zh-CN" sz="1400" dirty="0">
                <a:solidFill>
                  <a:schemeClr val="bg1"/>
                </a:solidFill>
              </a:rPr>
              <a:t>. N </a:t>
            </a:r>
            <a:r>
              <a:rPr lang="zh-CN" altLang="en-US" sz="1400" dirty="0" smtClean="0">
                <a:solidFill>
                  <a:schemeClr val="bg1"/>
                </a:solidFill>
              </a:rPr>
              <a:t>个行人 </a:t>
            </a:r>
            <a:r>
              <a:rPr lang="en-US" altLang="zh-CN" sz="1400" dirty="0" smtClean="0">
                <a:solidFill>
                  <a:schemeClr val="bg1"/>
                </a:solidFill>
              </a:rPr>
              <a:t>p1 , …. ,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pN</a:t>
            </a:r>
            <a:r>
              <a:rPr lang="en-US" altLang="zh-CN" sz="1400" dirty="0" smtClean="0">
                <a:solidFill>
                  <a:schemeClr val="bg1"/>
                </a:solidFill>
              </a:rPr>
              <a:t> , t </a:t>
            </a:r>
            <a:r>
              <a:rPr lang="zh-CN" altLang="en-US" sz="1400" dirty="0" smtClean="0">
                <a:solidFill>
                  <a:schemeClr val="bg1"/>
                </a:solidFill>
              </a:rPr>
              <a:t>是当前时间</a:t>
            </a:r>
            <a:r>
              <a:rPr lang="en-US" altLang="zh-CN" sz="1400" dirty="0" smtClean="0">
                <a:solidFill>
                  <a:schemeClr val="bg1"/>
                </a:solidFill>
              </a:rPr>
              <a:t>(frame). </a:t>
            </a:r>
            <a:r>
              <a:rPr lang="zh-CN" altLang="en-US" sz="1400" dirty="0" smtClean="0">
                <a:solidFill>
                  <a:schemeClr val="bg1"/>
                </a:solidFill>
              </a:rPr>
              <a:t>第</a:t>
            </a:r>
            <a:r>
              <a:rPr lang="en-US" altLang="zh-CN" sz="1400" dirty="0" smtClean="0">
                <a:solidFill>
                  <a:schemeClr val="bg1"/>
                </a:solidFill>
              </a:rPr>
              <a:t>i</a:t>
            </a:r>
            <a:r>
              <a:rPr lang="zh-CN" altLang="en-US" sz="1400" dirty="0" smtClean="0">
                <a:solidFill>
                  <a:schemeClr val="bg1"/>
                </a:solidFill>
              </a:rPr>
              <a:t>个行人的当前空间位置为。                      。给定从</a:t>
            </a:r>
            <a:r>
              <a:rPr lang="en-US" altLang="zh-CN" sz="1400" dirty="0" smtClean="0">
                <a:solidFill>
                  <a:schemeClr val="bg1"/>
                </a:solidFill>
              </a:rPr>
              <a:t>1-t</a:t>
            </a:r>
            <a:r>
              <a:rPr lang="zh-CN" altLang="en-US" sz="1400" dirty="0" smtClean="0">
                <a:solidFill>
                  <a:schemeClr val="bg1"/>
                </a:solidFill>
              </a:rPr>
              <a:t>时间的行人帧，预测</a:t>
            </a:r>
            <a:r>
              <a:rPr lang="en-US" altLang="zh-CN" sz="1400" dirty="0" smtClean="0">
                <a:solidFill>
                  <a:schemeClr val="bg1"/>
                </a:solidFill>
              </a:rPr>
              <a:t>t+1 </a:t>
            </a:r>
            <a:r>
              <a:rPr lang="zh-CN" altLang="en-US" sz="1400" dirty="0" smtClean="0">
                <a:solidFill>
                  <a:schemeClr val="bg1"/>
                </a:solidFill>
              </a:rPr>
              <a:t>到 </a:t>
            </a:r>
            <a:r>
              <a:rPr lang="en-US" altLang="zh-CN" sz="1400" dirty="0" smtClean="0">
                <a:solidFill>
                  <a:schemeClr val="bg1"/>
                </a:solidFill>
              </a:rPr>
              <a:t>T</a:t>
            </a:r>
            <a:r>
              <a:rPr lang="zh-CN" altLang="en-US" sz="1400" dirty="0" smtClean="0">
                <a:solidFill>
                  <a:schemeClr val="bg1"/>
                </a:solidFill>
              </a:rPr>
              <a:t>的行人位置。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  <a:buNone/>
            </a:pPr>
            <a:endParaRPr lang="en-US" altLang="zh-CN" sz="1400" dirty="0" smtClean="0">
              <a:solidFill>
                <a:schemeClr val="bg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  <a:buNone/>
            </a:pPr>
            <a:endParaRPr lang="en-US" altLang="zh-CN" sz="1400" dirty="0">
              <a:solidFill>
                <a:schemeClr val="bg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altLang="zh-CN" sz="1400" dirty="0" smtClean="0">
                <a:solidFill>
                  <a:schemeClr val="bg1"/>
                </a:solidFill>
              </a:rPr>
              <a:t>3.</a:t>
            </a:r>
            <a:r>
              <a:rPr lang="zh-CN" altLang="en-US" sz="1400" dirty="0" smtClean="0">
                <a:solidFill>
                  <a:schemeClr val="bg1"/>
                </a:solidFill>
              </a:rPr>
              <a:t>目标 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781417"/>
            <a:ext cx="2931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一、任务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904" y="1950521"/>
            <a:ext cx="888345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186" y="2684648"/>
            <a:ext cx="293846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55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781417"/>
            <a:ext cx="2931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二、模型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4" y="1394700"/>
            <a:ext cx="5322421" cy="29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35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body" idx="4294967295"/>
          </p:nvPr>
        </p:nvSpPr>
        <p:spPr>
          <a:xfrm>
            <a:off x="729450" y="1344706"/>
            <a:ext cx="7010100" cy="3032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altLang="zh-CN" sz="1400" dirty="0" smtClean="0">
                <a:solidFill>
                  <a:schemeClr val="bg1"/>
                </a:solidFill>
              </a:rPr>
              <a:t>1. Motion Encoder Module: </a:t>
            </a:r>
          </a:p>
          <a:p>
            <a:pPr marL="0" lvl="0" indent="0">
              <a:buClr>
                <a:srgbClr val="000000"/>
              </a:buClr>
              <a:buSzPts val="1100"/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2. Location Encoder Module: multi-layer perceptron</a:t>
            </a:r>
          </a:p>
          <a:p>
            <a:pPr marL="0" lvl="0" indent="0">
              <a:buClr>
                <a:srgbClr val="000000"/>
              </a:buClr>
              <a:buSzPts val="1100"/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3. Crowd Interaction Module:                                                 , </a:t>
            </a:r>
          </a:p>
          <a:p>
            <a:pPr marL="0" lvl="0" indent="0">
              <a:buClr>
                <a:srgbClr val="000000"/>
              </a:buClr>
              <a:buSzPts val="1100"/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4. Displacement Prediction Module:  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781417"/>
            <a:ext cx="2931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二、模型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86" y="1461247"/>
            <a:ext cx="1169333" cy="23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235" y="2257984"/>
            <a:ext cx="1485057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95" y="2257984"/>
            <a:ext cx="1502429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42" y="3160059"/>
            <a:ext cx="1260664" cy="25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77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body" idx="4294967295"/>
          </p:nvPr>
        </p:nvSpPr>
        <p:spPr>
          <a:xfrm>
            <a:off x="729450" y="1344706"/>
            <a:ext cx="7010100" cy="3032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altLang="zh-CN" sz="1400" dirty="0" smtClean="0">
                <a:solidFill>
                  <a:schemeClr val="bg1"/>
                </a:solidFill>
              </a:rPr>
              <a:t>1. </a:t>
            </a:r>
            <a:r>
              <a:rPr lang="zh-CN" altLang="en-US" sz="1400" dirty="0" smtClean="0">
                <a:solidFill>
                  <a:schemeClr val="bg1"/>
                </a:solidFill>
              </a:rPr>
              <a:t>评测指标：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altLang="zh-CN" sz="1400" dirty="0" smtClean="0">
                <a:solidFill>
                  <a:schemeClr val="bg1"/>
                </a:solidFill>
              </a:rPr>
              <a:t>2. 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781417"/>
            <a:ext cx="2931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三、结果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022" y="1308846"/>
            <a:ext cx="2593601" cy="48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11" y="1917886"/>
            <a:ext cx="69532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28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2" y="1312931"/>
            <a:ext cx="7104529" cy="3359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800">
                <a:solidFill>
                  <a:srgbClr val="000000"/>
                </a:solidFill>
              </a:rPr>
              <a:t>谢谢。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138</Words>
  <Application>Microsoft Office PowerPoint</Application>
  <PresentationFormat>全屏显示(16:9)</PresentationFormat>
  <Paragraphs>24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Arial</vt:lpstr>
      <vt:lpstr>宋体</vt:lpstr>
      <vt:lpstr>Raleway</vt:lpstr>
      <vt:lpstr>Lato</vt:lpstr>
      <vt:lpstr>Streamline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VOV</cp:lastModifiedBy>
  <cp:revision>8</cp:revision>
  <dcterms:modified xsi:type="dcterms:W3CDTF">2019-05-10T01:35:27Z</dcterms:modified>
</cp:coreProperties>
</file>